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4"/>
  </p:handoutMasterIdLst>
  <p:sldIdLst>
    <p:sldId id="257" r:id="rId2"/>
    <p:sldId id="258" r:id="rId3"/>
    <p:sldId id="320" r:id="rId4"/>
    <p:sldId id="321" r:id="rId5"/>
    <p:sldId id="322" r:id="rId6"/>
    <p:sldId id="323" r:id="rId7"/>
    <p:sldId id="324" r:id="rId8"/>
    <p:sldId id="325" r:id="rId9"/>
    <p:sldId id="326" r:id="rId10"/>
    <p:sldId id="329" r:id="rId11"/>
    <p:sldId id="327" r:id="rId12"/>
    <p:sldId id="328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2B1A"/>
    <a:srgbClr val="B02222"/>
    <a:srgbClr val="D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9DA5ED-5EBF-4C9C-B6B0-88D0E3848E32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671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DCD9F-59C9-4AE5-8410-05D43622897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171819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AA01-AC87-4630-9277-D8ACB822B53C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CF011-B5D0-418A-AD91-B40AAB34BC22}" type="slidenum">
              <a:rPr lang="en-ZA" smtClean="0"/>
              <a:t>‹#›</a:t>
            </a:fld>
            <a:endParaRPr lang="en-ZA"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3448" y="6103711"/>
            <a:ext cx="9144000" cy="765175"/>
          </a:xfrm>
          <a:prstGeom prst="rect">
            <a:avLst/>
          </a:prstGeom>
          <a:gradFill flip="none" rotWithShape="1">
            <a:gsLst>
              <a:gs pos="0">
                <a:srgbClr val="D02B1A">
                  <a:shade val="30000"/>
                  <a:satMod val="115000"/>
                </a:srgbClr>
              </a:gs>
              <a:gs pos="50000">
                <a:srgbClr val="D02B1A">
                  <a:shade val="67500"/>
                  <a:satMod val="115000"/>
                </a:srgbClr>
              </a:gs>
              <a:gs pos="100000">
                <a:srgbClr val="D02B1A">
                  <a:shade val="100000"/>
                  <a:satMod val="115000"/>
                </a:srgbClr>
              </a:gs>
            </a:gsLst>
            <a:lin ang="5400000" scaled="1"/>
            <a:tileRect/>
          </a:gradFill>
          <a:ln/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ZA" sz="1800">
              <a:latin typeface="Arial" charset="0"/>
              <a:cs typeface="Arial" charset="0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69791" y="6103711"/>
            <a:ext cx="950571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:\Documents and Settings\elroy\Desktop\JJ Email Signature Signature.png"/>
          <p:cNvPicPr/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2" t="16667" r="57012"/>
          <a:stretch/>
        </p:blipFill>
        <p:spPr bwMode="auto">
          <a:xfrm>
            <a:off x="8320362" y="6086901"/>
            <a:ext cx="827086" cy="7819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47580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AA01-AC87-4630-9277-D8ACB822B53C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CF011-B5D0-418A-AD91-B40AAB34BC2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48177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AA01-AC87-4630-9277-D8ACB822B53C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CF011-B5D0-418A-AD91-B40AAB34BC2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00691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AA01-AC87-4630-9277-D8ACB822B53C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CF011-B5D0-418A-AD91-B40AAB34BC2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32618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AA01-AC87-4630-9277-D8ACB822B53C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CF011-B5D0-418A-AD91-B40AAB34BC2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29180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AA01-AC87-4630-9277-D8ACB822B53C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CF011-B5D0-418A-AD91-B40AAB34BC2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49640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AA01-AC87-4630-9277-D8ACB822B53C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CF011-B5D0-418A-AD91-B40AAB34BC2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05479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AA01-AC87-4630-9277-D8ACB822B53C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CF011-B5D0-418A-AD91-B40AAB34BC2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2672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AA01-AC87-4630-9277-D8ACB822B53C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CF011-B5D0-418A-AD91-B40AAB34BC2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52726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AA01-AC87-4630-9277-D8ACB822B53C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CF011-B5D0-418A-AD91-B40AAB34BC2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62545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3AA01-AC87-4630-9277-D8ACB822B53C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CF011-B5D0-418A-AD91-B40AAB34BC2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71512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3AA01-AC87-4630-9277-D8ACB822B53C}" type="datetimeFigureOut">
              <a:rPr lang="en-ZA" smtClean="0"/>
              <a:t>2019/03/25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CF011-B5D0-418A-AD91-B40AAB34BC2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8233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8098" y="2539702"/>
            <a:ext cx="7884342" cy="2761506"/>
          </a:xfrm>
          <a:ln>
            <a:solidFill>
              <a:srgbClr val="DE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ZA" sz="4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CENTRAL KAROO DISTRICT MUNICIPALITY </a:t>
            </a:r>
          </a:p>
          <a:p>
            <a:pPr algn="r"/>
            <a:endParaRPr lang="en-ZA" sz="1050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r>
              <a:rPr lang="en-ZA" sz="2800" b="1" dirty="0" smtClean="0"/>
              <a:t>SUMMARY OF CHANGES MADE TO BUDGET RELATED POLICIES FOR THE 2019/2020 FINANCIAL YEAR </a:t>
            </a:r>
            <a:endParaRPr lang="en-ZA" sz="2800" dirty="0"/>
          </a:p>
          <a:p>
            <a:pPr algn="ctr"/>
            <a:endParaRPr lang="en-ZA" sz="28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448" y="6103711"/>
            <a:ext cx="9144000" cy="765175"/>
          </a:xfrm>
          <a:prstGeom prst="rect">
            <a:avLst/>
          </a:prstGeom>
          <a:gradFill flip="none" rotWithShape="1">
            <a:gsLst>
              <a:gs pos="0">
                <a:srgbClr val="D02B1A">
                  <a:shade val="30000"/>
                  <a:satMod val="115000"/>
                </a:srgbClr>
              </a:gs>
              <a:gs pos="50000">
                <a:srgbClr val="D02B1A">
                  <a:shade val="67500"/>
                  <a:satMod val="115000"/>
                </a:srgbClr>
              </a:gs>
              <a:gs pos="100000">
                <a:srgbClr val="D02B1A">
                  <a:shade val="100000"/>
                  <a:satMod val="115000"/>
                </a:srgbClr>
              </a:gs>
            </a:gsLst>
            <a:lin ang="5400000" scaled="1"/>
            <a:tileRect/>
          </a:gradFill>
          <a:ln/>
          <a:ex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ZA" sz="1800">
              <a:latin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69791" y="6086901"/>
            <a:ext cx="950571" cy="781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181916" y="332656"/>
            <a:ext cx="6858000" cy="1870493"/>
          </a:xfrm>
        </p:spPr>
        <p:txBody>
          <a:bodyPr>
            <a:noAutofit/>
          </a:bodyPr>
          <a:lstStyle/>
          <a:p>
            <a:r>
              <a:rPr lang="en-ZA" sz="660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en-ZA" sz="660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ZA" sz="660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en-ZA" sz="660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ZA" sz="660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en-ZA" sz="660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ZA" sz="660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en-ZA" sz="660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ZA" sz="660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en-ZA" sz="660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en-ZA" sz="480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en-ZA" sz="480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endParaRPr lang="en-ZA" sz="660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43993" y="644091"/>
            <a:ext cx="2062909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4779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dirty="0">
                <a:solidFill>
                  <a:prstClr val="black"/>
                </a:solidFill>
                <a:latin typeface="Century Gothic" panose="020B0502020202020204" pitchFamily="34" charset="0"/>
              </a:rPr>
              <a:t>4.  SUPPLY CHAIN MANAGEMENT DELEGATIONS </a:t>
            </a:r>
            <a:r>
              <a:rPr lang="en-US" sz="28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REGISTER – continue </a:t>
            </a:r>
            <a:endParaRPr lang="en-Z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1400443"/>
              </p:ext>
            </p:extLst>
          </p:nvPr>
        </p:nvGraphicFramePr>
        <p:xfrm>
          <a:off x="628650" y="1825625"/>
          <a:ext cx="7886700" cy="2953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7340">
                  <a:extLst>
                    <a:ext uri="{9D8B030D-6E8A-4147-A177-3AD203B41FA5}">
                      <a16:colId xmlns:a16="http://schemas.microsoft.com/office/drawing/2014/main" val="1954742139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4100601926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1933097756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933736004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39056188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latin typeface="+mn-lt"/>
                        </a:rPr>
                        <a:t>Rand Value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latin typeface="+mn-lt"/>
                        </a:rPr>
                        <a:t>(VAT Included)</a:t>
                      </a:r>
                      <a:endParaRPr lang="en-ZA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latin typeface="+mn-lt"/>
                        </a:rPr>
                        <a:t>Classification </a:t>
                      </a:r>
                      <a:endParaRPr lang="en-ZA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latin typeface="+mn-lt"/>
                        </a:rPr>
                        <a:t>Authorization of purchase order</a:t>
                      </a:r>
                      <a:endParaRPr lang="en-ZA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latin typeface="+mn-lt"/>
                        </a:rPr>
                        <a:t>Evaluation</a:t>
                      </a:r>
                      <a:r>
                        <a:rPr lang="en-US" sz="1100" baseline="0" dirty="0" smtClean="0">
                          <a:latin typeface="+mn-lt"/>
                        </a:rPr>
                        <a:t> and Adjudication</a:t>
                      </a:r>
                      <a:endParaRPr lang="en-ZA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latin typeface="+mn-lt"/>
                        </a:rPr>
                        <a:t>Supporting documents required</a:t>
                      </a:r>
                      <a:endParaRPr lang="en-ZA" sz="11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3467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100" b="1" dirty="0" smtClean="0">
                          <a:latin typeface="+mn-lt"/>
                        </a:rPr>
                        <a:t>30 001</a:t>
                      </a:r>
                      <a:r>
                        <a:rPr lang="en-US" sz="1100" b="1" baseline="0" dirty="0" smtClean="0">
                          <a:latin typeface="+mn-lt"/>
                        </a:rPr>
                        <a:t> – 200 000 </a:t>
                      </a:r>
                      <a:endParaRPr lang="en-ZA" sz="11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effectLst/>
                        </a:rPr>
                        <a:t>Formal price quotation process, must be advertised for 7 days</a:t>
                      </a:r>
                      <a:endParaRPr lang="en-Z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91" marR="333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effectLst/>
                        </a:rPr>
                        <a:t>Relevant Senior Manager/Director or Chief Financial Officer</a:t>
                      </a:r>
                    </a:p>
                  </a:txBody>
                  <a:tcPr marL="33391" marR="333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effectLst/>
                        </a:rPr>
                        <a:t>Relevant Senior Manager/Director or Chief Financial Officer</a:t>
                      </a:r>
                    </a:p>
                  </a:txBody>
                  <a:tcPr marL="33391" marR="333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effectLst/>
                        </a:rPr>
                        <a:t>Advertisement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effectLst/>
                        </a:rPr>
                        <a:t>All quotations / documents received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effectLst/>
                        </a:rPr>
                        <a:t>Evaluation and adjudication of quotation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effectLst/>
                        </a:rPr>
                        <a:t>Tax Invoice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effectLst/>
                        </a:rPr>
                        <a:t>Official order </a:t>
                      </a:r>
                      <a:endParaRPr lang="en-Z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91" marR="33391" marT="0" marB="0"/>
                </a:tc>
                <a:extLst>
                  <a:ext uri="{0D108BD9-81ED-4DB2-BD59-A6C34878D82A}">
                    <a16:rowId xmlns:a16="http://schemas.microsoft.com/office/drawing/2014/main" val="4136423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en-US" sz="1100" b="1" dirty="0" smtClean="0">
                          <a:latin typeface="+mn-lt"/>
                        </a:rPr>
                        <a:t>200 001 – 50 000 000 </a:t>
                      </a:r>
                      <a:endParaRPr lang="en-ZA" sz="11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effectLst/>
                        </a:rPr>
                        <a:t>Competitive Bidding Process</a:t>
                      </a:r>
                      <a:endParaRPr lang="en-Z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91" marR="333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effectLst/>
                        </a:rPr>
                        <a:t>Accounting Officer</a:t>
                      </a:r>
                      <a:endParaRPr lang="en-Z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91" marR="333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effectLst/>
                        </a:rPr>
                        <a:t>Bid Committees as per Regulations </a:t>
                      </a:r>
                      <a:endParaRPr lang="en-Z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91" marR="333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effectLst/>
                        </a:rPr>
                        <a:t>Advertisement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effectLst/>
                        </a:rPr>
                        <a:t>All tenders received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200" dirty="0">
                          <a:effectLst/>
                        </a:rPr>
                        <a:t>Minutes of the all the Bid Committee Meetings</a:t>
                      </a:r>
                      <a:endParaRPr lang="en-ZA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91" marR="33391" marT="0" marB="0"/>
                </a:tc>
                <a:extLst>
                  <a:ext uri="{0D108BD9-81ED-4DB2-BD59-A6C34878D82A}">
                    <a16:rowId xmlns:a16="http://schemas.microsoft.com/office/drawing/2014/main" val="2659952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68662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5.  TOOLS OF TRADE, CELLULAR PHONE ALLOWANCS AND DATA ALLOWANCES FOR COUNCILLORS 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lnSpc>
                <a:spcPct val="150000"/>
              </a:lnSpc>
            </a:pPr>
            <a:r>
              <a:rPr lang="en-ZA" dirty="0">
                <a:solidFill>
                  <a:prstClr val="black"/>
                </a:solidFill>
              </a:rPr>
              <a:t>Policy drafted in accordance with the prescripts of the Office Bearers Act and Regulations governing Upper Limits of Allowances payable to </a:t>
            </a:r>
            <a:r>
              <a:rPr lang="en-ZA" dirty="0" smtClean="0">
                <a:solidFill>
                  <a:prstClr val="black"/>
                </a:solidFill>
              </a:rPr>
              <a:t>Councillors.</a:t>
            </a:r>
          </a:p>
          <a:p>
            <a:pPr lvl="0" algn="just">
              <a:lnSpc>
                <a:spcPct val="150000"/>
              </a:lnSpc>
            </a:pPr>
            <a:r>
              <a:rPr lang="en-US" dirty="0">
                <a:solidFill>
                  <a:prstClr val="black"/>
                </a:solidFill>
              </a:rPr>
              <a:t>Changes made to the policy were done in accordance with the latest published legislation making provision for </a:t>
            </a:r>
            <a:r>
              <a:rPr lang="en-US" dirty="0" smtClean="0">
                <a:solidFill>
                  <a:prstClr val="black"/>
                </a:solidFill>
              </a:rPr>
              <a:t>only two bodyguards for Executive Mayors, Mayors </a:t>
            </a:r>
            <a:r>
              <a:rPr lang="en-US" dirty="0">
                <a:solidFill>
                  <a:prstClr val="black"/>
                </a:solidFill>
              </a:rPr>
              <a:t>or </a:t>
            </a:r>
            <a:r>
              <a:rPr lang="en-US" dirty="0" smtClean="0">
                <a:solidFill>
                  <a:prstClr val="black"/>
                </a:solidFill>
              </a:rPr>
              <a:t>Speakers.  Deviations </a:t>
            </a:r>
            <a:r>
              <a:rPr lang="en-US" dirty="0">
                <a:solidFill>
                  <a:prstClr val="black"/>
                </a:solidFill>
              </a:rPr>
              <a:t>may only be based on the recommendations of the South African Police Service.</a:t>
            </a:r>
          </a:p>
          <a:p>
            <a:pPr lvl="0" algn="just">
              <a:lnSpc>
                <a:spcPct val="150000"/>
              </a:lnSpc>
            </a:pPr>
            <a:endParaRPr lang="en-ZA" dirty="0" smtClean="0">
              <a:solidFill>
                <a:prstClr val="black"/>
              </a:solidFill>
            </a:endParaRPr>
          </a:p>
          <a:p>
            <a:pPr lvl="0" algn="just">
              <a:lnSpc>
                <a:spcPct val="150000"/>
              </a:lnSpc>
            </a:pPr>
            <a:endParaRPr lang="en-ZA" dirty="0">
              <a:solidFill>
                <a:prstClr val="black"/>
              </a:solidFill>
            </a:endParaRPr>
          </a:p>
          <a:p>
            <a:pPr algn="just">
              <a:lnSpc>
                <a:spcPct val="150000"/>
              </a:lnSpc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15661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6.  VIREMENT </a:t>
            </a:r>
            <a:r>
              <a:rPr lang="en-US" sz="2800" b="1" dirty="0">
                <a:solidFill>
                  <a:prstClr val="black"/>
                </a:solidFill>
                <a:latin typeface="Century Gothic" panose="020B0502020202020204" pitchFamily="34" charset="0"/>
              </a:rPr>
              <a:t>POLICY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total amount transferred from and to line items within a particular vote in any financial year may not exceeding </a:t>
            </a:r>
            <a:r>
              <a:rPr lang="en-US" b="1" dirty="0"/>
              <a:t>40</a:t>
            </a:r>
            <a:r>
              <a:rPr lang="en-US" b="1" dirty="0" smtClean="0"/>
              <a:t>% </a:t>
            </a:r>
            <a:r>
              <a:rPr lang="en-US" dirty="0" smtClean="0"/>
              <a:t>(was 30%) </a:t>
            </a:r>
            <a:r>
              <a:rPr lang="en-US" dirty="0"/>
              <a:t>of the amount allocated to that </a:t>
            </a:r>
            <a:r>
              <a:rPr lang="en-US" dirty="0" smtClean="0"/>
              <a:t>vote – Clause 7.1.1;</a:t>
            </a:r>
          </a:p>
          <a:p>
            <a:pPr algn="just"/>
            <a:endParaRPr lang="en-US" dirty="0"/>
          </a:p>
          <a:p>
            <a:pPr algn="just"/>
            <a:r>
              <a:rPr lang="en-US" dirty="0" err="1"/>
              <a:t>Virements</a:t>
            </a:r>
            <a:r>
              <a:rPr lang="en-US" dirty="0"/>
              <a:t> may be done within capital acquisitions if the original project was completed and savings </a:t>
            </a:r>
            <a:r>
              <a:rPr lang="en-US" dirty="0" smtClean="0"/>
              <a:t>remained – </a:t>
            </a:r>
            <a:r>
              <a:rPr lang="en-US" b="1" dirty="0" smtClean="0"/>
              <a:t>New Clause 7.1.4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93130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8058"/>
            <a:ext cx="7920880" cy="1404718"/>
          </a:xfrm>
        </p:spPr>
        <p:txBody>
          <a:bodyPr>
            <a:noAutofit/>
          </a:bodyPr>
          <a:lstStyle/>
          <a:p>
            <a:pPr algn="ctr"/>
            <a:r>
              <a:rPr lang="en-ZA" sz="4000" dirty="0">
                <a:solidFill>
                  <a:srgbClr val="C00000"/>
                </a:solidFill>
                <a:latin typeface="Century Gothic" pitchFamily="34" charset="0"/>
              </a:rPr>
              <a:t/>
            </a:r>
            <a:br>
              <a:rPr lang="en-ZA" sz="4000" dirty="0">
                <a:solidFill>
                  <a:srgbClr val="C00000"/>
                </a:solidFill>
                <a:latin typeface="Century Gothic" pitchFamily="34" charset="0"/>
              </a:rPr>
            </a:br>
            <a:r>
              <a:rPr lang="en-ZA" sz="4000" b="1" dirty="0" smtClean="0">
                <a:solidFill>
                  <a:srgbClr val="C00000"/>
                </a:solidFill>
                <a:latin typeface="Century Gothic" pitchFamily="34" charset="0"/>
              </a:rPr>
              <a:t>LIST OF BUDGET RELATED POLICIES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412776"/>
            <a:ext cx="6551337" cy="4536504"/>
          </a:xfrm>
        </p:spPr>
        <p:txBody>
          <a:bodyPr>
            <a:noAutofit/>
          </a:bodyPr>
          <a:lstStyle/>
          <a:p>
            <a:pPr marL="342900" indent="-342900" algn="just">
              <a:buAutoNum type="arabicPeriod"/>
            </a:pPr>
            <a:r>
              <a:rPr lang="en-ZA" sz="1600" dirty="0" smtClean="0"/>
              <a:t>Acting Policy</a:t>
            </a:r>
          </a:p>
          <a:p>
            <a:pPr marL="342900" indent="-342900" algn="just">
              <a:buAutoNum type="arabicPeriod"/>
            </a:pPr>
            <a:r>
              <a:rPr lang="en-ZA" sz="1600" dirty="0" smtClean="0"/>
              <a:t>Anti Corruption and Fraud Prevention Policy</a:t>
            </a:r>
          </a:p>
          <a:p>
            <a:pPr marL="342900" indent="-342900" algn="just">
              <a:buAutoNum type="arabicPeriod"/>
            </a:pPr>
            <a:r>
              <a:rPr lang="en-ZA" sz="1600" dirty="0" smtClean="0"/>
              <a:t>Asset Management Policy</a:t>
            </a:r>
          </a:p>
          <a:p>
            <a:pPr marL="342900" indent="-342900" algn="just">
              <a:buAutoNum type="arabicPeriod"/>
            </a:pPr>
            <a:r>
              <a:rPr lang="en-ZA" sz="1600" dirty="0" smtClean="0"/>
              <a:t>Borrowing Policy</a:t>
            </a:r>
          </a:p>
          <a:p>
            <a:pPr marL="342900" indent="-342900" algn="just">
              <a:buAutoNum type="arabicPeriod"/>
            </a:pPr>
            <a:r>
              <a:rPr lang="en-ZA" sz="1600" dirty="0" smtClean="0"/>
              <a:t>Budget Policy</a:t>
            </a:r>
          </a:p>
          <a:p>
            <a:pPr marL="342900" indent="-342900" algn="just">
              <a:buAutoNum type="arabicPeriod"/>
            </a:pPr>
            <a:r>
              <a:rPr lang="en-ZA" sz="1600" dirty="0" smtClean="0"/>
              <a:t>Contract Management Policy</a:t>
            </a:r>
          </a:p>
          <a:p>
            <a:pPr marL="342900" indent="-342900" algn="just">
              <a:buAutoNum type="arabicPeriod"/>
            </a:pPr>
            <a:r>
              <a:rPr lang="en-ZA" sz="1600" dirty="0" smtClean="0"/>
              <a:t>Cost Containment Policy</a:t>
            </a:r>
          </a:p>
          <a:p>
            <a:pPr marL="342900" indent="-342900" algn="just">
              <a:buAutoNum type="arabicPeriod"/>
            </a:pPr>
            <a:r>
              <a:rPr lang="en-ZA" sz="1600" dirty="0" smtClean="0"/>
              <a:t>Credit Control and Debt Collection Policy</a:t>
            </a:r>
          </a:p>
          <a:p>
            <a:pPr marL="342900" indent="-342900" algn="just">
              <a:buAutoNum type="arabicPeriod"/>
            </a:pPr>
            <a:r>
              <a:rPr lang="en-ZA" sz="1600" dirty="0" smtClean="0"/>
              <a:t>Essential User Allowance Scheme Policy</a:t>
            </a:r>
          </a:p>
          <a:p>
            <a:pPr marL="342900" indent="-342900" algn="just">
              <a:buAutoNum type="arabicPeriod"/>
            </a:pPr>
            <a:r>
              <a:rPr lang="en-ZA" sz="1600" dirty="0" smtClean="0"/>
              <a:t>Funding and Reserves Policy</a:t>
            </a:r>
          </a:p>
          <a:p>
            <a:pPr marL="342900" indent="-342900" algn="just">
              <a:buAutoNum type="arabicPeriod"/>
            </a:pPr>
            <a:r>
              <a:rPr lang="en-ZA" sz="1600" dirty="0" smtClean="0"/>
              <a:t>Grants-in-Aid Policy</a:t>
            </a:r>
          </a:p>
          <a:p>
            <a:pPr marL="342900" indent="-342900" algn="just">
              <a:buAutoNum type="arabicPeriod"/>
            </a:pPr>
            <a:r>
              <a:rPr lang="en-ZA" sz="1600" dirty="0" smtClean="0"/>
              <a:t>Infrastructure Procurement Policy</a:t>
            </a:r>
          </a:p>
          <a:p>
            <a:pPr marL="342900" indent="-342900" algn="just">
              <a:buAutoNum type="arabicPeriod"/>
            </a:pPr>
            <a:r>
              <a:rPr lang="en-ZA" sz="1600" dirty="0" err="1" smtClean="0"/>
              <a:t>Kontantbestuur</a:t>
            </a:r>
            <a:r>
              <a:rPr lang="en-ZA" sz="1600" dirty="0" smtClean="0"/>
              <a:t> </a:t>
            </a:r>
            <a:r>
              <a:rPr lang="en-ZA" sz="1600" dirty="0" err="1" smtClean="0"/>
              <a:t>en</a:t>
            </a:r>
            <a:r>
              <a:rPr lang="en-ZA" sz="1600" dirty="0" smtClean="0"/>
              <a:t> </a:t>
            </a:r>
            <a:r>
              <a:rPr lang="en-ZA" sz="1600" dirty="0" err="1" smtClean="0"/>
              <a:t>Beleggingsbeleid</a:t>
            </a:r>
            <a:endParaRPr lang="en-ZA" sz="1600" dirty="0" smtClean="0"/>
          </a:p>
          <a:p>
            <a:pPr marL="342900" indent="-342900" algn="just">
              <a:buAutoNum type="arabicPeriod"/>
            </a:pPr>
            <a:r>
              <a:rPr lang="en-ZA" sz="1600" dirty="0" smtClean="0"/>
              <a:t>Long Term Financial Plan Policy</a:t>
            </a:r>
            <a:endParaRPr lang="en-ZA" sz="1600" dirty="0"/>
          </a:p>
        </p:txBody>
      </p:sp>
    </p:spTree>
    <p:extLst>
      <p:ext uri="{BB962C8B-B14F-4D97-AF65-F5344CB8AC3E}">
        <p14:creationId xmlns:p14="http://schemas.microsoft.com/office/powerpoint/2010/main" val="2524006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sz="4000" b="1" dirty="0">
                <a:solidFill>
                  <a:srgbClr val="C00000"/>
                </a:solidFill>
                <a:latin typeface="Century Gothic" pitchFamily="34" charset="0"/>
              </a:rPr>
              <a:t>LIST OF BUDGET RELATED POLICIES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 startAt="15"/>
            </a:pPr>
            <a:r>
              <a:rPr lang="en-US" sz="1600" dirty="0" smtClean="0"/>
              <a:t>MFMA Delegations Register</a:t>
            </a:r>
          </a:p>
          <a:p>
            <a:pPr marL="342900" indent="-342900">
              <a:buAutoNum type="arabicPeriod" startAt="15"/>
            </a:pPr>
            <a:r>
              <a:rPr lang="en-US" sz="1600" dirty="0" smtClean="0"/>
              <a:t>Municipal Entities Policy</a:t>
            </a:r>
          </a:p>
          <a:p>
            <a:pPr marL="342900" indent="-342900">
              <a:buAutoNum type="arabicPeriod" startAt="15"/>
            </a:pPr>
            <a:r>
              <a:rPr lang="en-US" sz="1600" dirty="0" smtClean="0"/>
              <a:t>Overtime Policy</a:t>
            </a:r>
          </a:p>
          <a:p>
            <a:pPr marL="342900" indent="-342900">
              <a:buAutoNum type="arabicPeriod" startAt="15"/>
            </a:pPr>
            <a:r>
              <a:rPr lang="en-US" sz="1600" dirty="0" smtClean="0"/>
              <a:t>Reis </a:t>
            </a:r>
            <a:r>
              <a:rPr lang="en-US" sz="1600" dirty="0" err="1" smtClean="0"/>
              <a:t>en</a:t>
            </a:r>
            <a:r>
              <a:rPr lang="en-US" sz="1600" dirty="0" smtClean="0"/>
              <a:t> </a:t>
            </a:r>
            <a:r>
              <a:rPr lang="en-US" sz="1600" dirty="0" err="1" smtClean="0"/>
              <a:t>Verblyf</a:t>
            </a:r>
            <a:r>
              <a:rPr lang="en-US" sz="1600" dirty="0" smtClean="0"/>
              <a:t> </a:t>
            </a:r>
            <a:r>
              <a:rPr lang="en-US" sz="1600" dirty="0" err="1" smtClean="0"/>
              <a:t>Beleid</a:t>
            </a:r>
            <a:endParaRPr lang="en-US" sz="1600" dirty="0" smtClean="0"/>
          </a:p>
          <a:p>
            <a:pPr marL="342900" indent="-342900">
              <a:buAutoNum type="arabicPeriod" startAt="15"/>
            </a:pPr>
            <a:r>
              <a:rPr lang="en-US" sz="1600" dirty="0" smtClean="0"/>
              <a:t>Relief Fund Policy</a:t>
            </a:r>
          </a:p>
          <a:p>
            <a:pPr marL="342900" indent="-342900">
              <a:buAutoNum type="arabicPeriod" startAt="15"/>
            </a:pPr>
            <a:r>
              <a:rPr lang="en-US" sz="1600" dirty="0" smtClean="0"/>
              <a:t>Supply Chain Management Policy</a:t>
            </a:r>
          </a:p>
          <a:p>
            <a:pPr marL="342900" indent="-342900">
              <a:buAutoNum type="arabicPeriod" startAt="15"/>
            </a:pPr>
            <a:r>
              <a:rPr lang="en-US" sz="1600" dirty="0" smtClean="0"/>
              <a:t>Supply Chain Management Delegations Register</a:t>
            </a:r>
          </a:p>
          <a:p>
            <a:pPr marL="342900" indent="-342900">
              <a:buAutoNum type="arabicPeriod" startAt="15"/>
            </a:pPr>
            <a:r>
              <a:rPr lang="en-US" sz="1600" dirty="0" smtClean="0"/>
              <a:t>Tariff Policy</a:t>
            </a:r>
          </a:p>
          <a:p>
            <a:pPr marL="342900" indent="-342900">
              <a:buAutoNum type="arabicPeriod" startAt="15"/>
            </a:pPr>
            <a:r>
              <a:rPr lang="en-US" sz="1600" dirty="0" smtClean="0"/>
              <a:t>Tools of Trade, Cellular Phone Allowances and Data Allowances for </a:t>
            </a:r>
            <a:r>
              <a:rPr lang="en-US" sz="1600" dirty="0" err="1" smtClean="0"/>
              <a:t>Councillors</a:t>
            </a:r>
            <a:endParaRPr lang="en-US" sz="1600" dirty="0" smtClean="0"/>
          </a:p>
          <a:p>
            <a:pPr marL="342900" indent="-342900">
              <a:buAutoNum type="arabicPeriod" startAt="15"/>
            </a:pPr>
            <a:r>
              <a:rPr lang="en-US" sz="1600" dirty="0" smtClean="0"/>
              <a:t>Unauthorized, Irregular, Fruitless and Wasteful Expenditure Policy</a:t>
            </a:r>
          </a:p>
          <a:p>
            <a:pPr marL="342900" indent="-342900">
              <a:buAutoNum type="arabicPeriod" startAt="15"/>
            </a:pPr>
            <a:r>
              <a:rPr lang="en-US" sz="1600" dirty="0" smtClean="0"/>
              <a:t>Unforeseen and Unavoidable Expenditure Policy, Processes and Procedures</a:t>
            </a:r>
          </a:p>
          <a:p>
            <a:pPr marL="342900" indent="-342900">
              <a:buAutoNum type="arabicPeriod" startAt="15"/>
            </a:pPr>
            <a:r>
              <a:rPr lang="en-US" sz="1600" dirty="0" err="1" smtClean="0"/>
              <a:t>Virement</a:t>
            </a:r>
            <a:r>
              <a:rPr lang="en-US" sz="1600" dirty="0" smtClean="0"/>
              <a:t> Policy</a:t>
            </a:r>
          </a:p>
          <a:p>
            <a:pPr marL="342900" indent="-342900">
              <a:buAutoNum type="arabicPeriod" startAt="15"/>
            </a:pPr>
            <a:r>
              <a:rPr lang="en-US" sz="1600" dirty="0" smtClean="0"/>
              <a:t>Whistle Blowing Policy </a:t>
            </a:r>
            <a:endParaRPr lang="en-ZA" sz="1600" dirty="0"/>
          </a:p>
        </p:txBody>
      </p:sp>
    </p:spTree>
    <p:extLst>
      <p:ext uri="{BB962C8B-B14F-4D97-AF65-F5344CB8AC3E}">
        <p14:creationId xmlns:p14="http://schemas.microsoft.com/office/powerpoint/2010/main" val="1393607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 smtClean="0">
                <a:latin typeface="Century Gothic" panose="020B0502020202020204" pitchFamily="34" charset="0"/>
              </a:rPr>
              <a:t>Uniform changes made to all Budget Related Policies</a:t>
            </a:r>
            <a:endParaRPr lang="en-ZA" sz="2800" b="1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Kindly take note that all policies were changed in the following regards:</a:t>
            </a:r>
          </a:p>
          <a:p>
            <a:pPr algn="just"/>
            <a:endParaRPr lang="en-US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 smtClean="0"/>
              <a:t>	A Clause was built in to refer to the legislation applicable to that 	specific policy;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US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 smtClean="0"/>
              <a:t>        All references in policies to “Directors” were changed to refer to 	“Senior Managers”, if and when applicable;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US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en-US" dirty="0" smtClean="0"/>
              <a:t>       Spelling and Grammatical Errors corrected.</a:t>
            </a:r>
          </a:p>
          <a:p>
            <a:pPr marL="342900" lvl="1" indent="0" algn="just">
              <a:buNone/>
            </a:pPr>
            <a:endParaRPr lang="en-US" dirty="0" smtClean="0"/>
          </a:p>
          <a:p>
            <a:pPr algn="just">
              <a:buFont typeface="Wingdings" panose="05000000000000000000" pitchFamily="2" charset="2"/>
              <a:buChar char="Ø"/>
            </a:pPr>
            <a:endParaRPr lang="en-US" dirty="0"/>
          </a:p>
          <a:p>
            <a:pPr algn="just">
              <a:buFont typeface="Wingdings" panose="05000000000000000000" pitchFamily="2" charset="2"/>
              <a:buChar char="Ø"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88795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 smtClean="0">
                <a:latin typeface="Century Gothic" panose="020B0502020202020204" pitchFamily="34" charset="0"/>
              </a:rPr>
              <a:t>BUDGET RELATED POLICIES THAT WERE CHANGED re CONTENT THEREOF</a:t>
            </a:r>
            <a:endParaRPr lang="en-ZA" sz="2800" b="1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The following Policies where changed re their content:</a:t>
            </a:r>
          </a:p>
          <a:p>
            <a:endParaRPr lang="en-US" sz="1600" dirty="0"/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sz="1600" dirty="0" smtClean="0"/>
              <a:t>Cost Containment Policy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sz="1600" dirty="0" smtClean="0"/>
              <a:t>Reis </a:t>
            </a:r>
            <a:r>
              <a:rPr lang="en-US" sz="1600" dirty="0" err="1" smtClean="0"/>
              <a:t>en</a:t>
            </a:r>
            <a:r>
              <a:rPr lang="en-US" sz="1600" dirty="0" smtClean="0"/>
              <a:t> </a:t>
            </a:r>
            <a:r>
              <a:rPr lang="en-US" sz="1600" dirty="0" err="1" smtClean="0"/>
              <a:t>Verblyf</a:t>
            </a:r>
            <a:r>
              <a:rPr lang="en-US" sz="1600" dirty="0" smtClean="0"/>
              <a:t> </a:t>
            </a:r>
            <a:r>
              <a:rPr lang="en-US" sz="1600" dirty="0" err="1" smtClean="0"/>
              <a:t>Beleid</a:t>
            </a:r>
            <a:endParaRPr lang="en-US" sz="1600" dirty="0" smtClean="0"/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sz="1600" dirty="0" smtClean="0"/>
              <a:t>Supply Chain Management Policy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sz="1600" dirty="0"/>
              <a:t>Supply Chain </a:t>
            </a:r>
            <a:r>
              <a:rPr lang="en-US" sz="1600" dirty="0" smtClean="0"/>
              <a:t>Management Delegations Register</a:t>
            </a:r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sz="1600" dirty="0" smtClean="0"/>
              <a:t>Tools </a:t>
            </a:r>
            <a:r>
              <a:rPr lang="en-US" sz="1600" dirty="0"/>
              <a:t>of Trade, Cellular Phone Allowances and Data Allowances for </a:t>
            </a:r>
            <a:r>
              <a:rPr lang="en-US" sz="1600" dirty="0" err="1" smtClean="0"/>
              <a:t>Councillors</a:t>
            </a:r>
            <a:endParaRPr lang="en-US" sz="1600" dirty="0" smtClean="0"/>
          </a:p>
          <a:p>
            <a:pPr marL="342900" indent="-342900" algn="just">
              <a:lnSpc>
                <a:spcPct val="150000"/>
              </a:lnSpc>
              <a:buAutoNum type="arabicPeriod"/>
            </a:pPr>
            <a:r>
              <a:rPr lang="en-US" sz="1600" dirty="0" err="1" smtClean="0"/>
              <a:t>Virement</a:t>
            </a:r>
            <a:r>
              <a:rPr lang="en-US" sz="1600" dirty="0" smtClean="0"/>
              <a:t> Policy</a:t>
            </a:r>
          </a:p>
        </p:txBody>
      </p:sp>
    </p:spTree>
    <p:extLst>
      <p:ext uri="{BB962C8B-B14F-4D97-AF65-F5344CB8AC3E}">
        <p14:creationId xmlns:p14="http://schemas.microsoft.com/office/powerpoint/2010/main" val="4254187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 smtClean="0">
                <a:latin typeface="Century Gothic" panose="020B0502020202020204" pitchFamily="34" charset="0"/>
              </a:rPr>
              <a:t>1.  COST CONTAINMENT POLICY</a:t>
            </a:r>
            <a:endParaRPr lang="en-ZA" sz="2800" b="1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dirty="0" smtClean="0"/>
              <a:t>Domestic Hotel Accommodation – tariff changed from R1300 to R1500 to accommodate the change in tariff as per the Cost Containment Regulations provided by NT.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786077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 smtClean="0">
                <a:latin typeface="Century Gothic" panose="020B0502020202020204" pitchFamily="34" charset="0"/>
              </a:rPr>
              <a:t>2.  REIS EN VERBLYF BELEID</a:t>
            </a:r>
            <a:endParaRPr lang="en-ZA" sz="2800" b="1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0000"/>
              </a:lnSpc>
            </a:pPr>
            <a:r>
              <a:rPr lang="en-US" dirty="0" smtClean="0"/>
              <a:t>This policy is brought to Council as a draft Policy – still to be consulted at LLF</a:t>
            </a:r>
          </a:p>
          <a:p>
            <a:pPr algn="just">
              <a:lnSpc>
                <a:spcPct val="100000"/>
              </a:lnSpc>
            </a:pPr>
            <a:r>
              <a:rPr lang="en-US" b="1" dirty="0" smtClean="0"/>
              <a:t>New clause inserted – Clause 4.3.5 that reads as follows: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i="1" dirty="0" smtClean="0"/>
              <a:t>“</a:t>
            </a:r>
            <a:r>
              <a:rPr lang="af-ZA" i="1" dirty="0"/>
              <a:t>Die Munisipale Bestuurder mag geskrewe toestemming verleen aan personeel op T14 – T18 vlak, wie nie ‘n vervoertoelaag ontvang nie, om teen die Department van Vervoer Tariewe van eie vervoer gebruik te maak</a:t>
            </a:r>
            <a:r>
              <a:rPr lang="af-ZA" i="1" dirty="0" smtClean="0"/>
              <a:t>.”</a:t>
            </a:r>
            <a:endParaRPr lang="en-US" i="1" dirty="0" smtClean="0"/>
          </a:p>
          <a:p>
            <a:pPr algn="just">
              <a:lnSpc>
                <a:spcPct val="100000"/>
              </a:lnSpc>
            </a:pPr>
            <a:r>
              <a:rPr lang="en-US" dirty="0" smtClean="0"/>
              <a:t>National Treasury Instruction 4 of 2017/2018 (latest version) to be implemented by Council, therefore changes were made to Schedule A of the policy to align with NT Prescriptions</a:t>
            </a:r>
          </a:p>
          <a:p>
            <a:pPr algn="just">
              <a:lnSpc>
                <a:spcPct val="100000"/>
              </a:lnSpc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56728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3.  SUPPLY CHAIN MANAGEMENT POLICY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dirty="0" smtClean="0"/>
              <a:t>Provision made to for Local Production and Content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/>
              <a:t>   Clause 9.32 (p. 60 – 61)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792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4.  </a:t>
            </a:r>
            <a:r>
              <a:rPr lang="en-US" sz="2800" b="1" dirty="0">
                <a:solidFill>
                  <a:prstClr val="black"/>
                </a:solidFill>
                <a:latin typeface="Century Gothic" panose="020B0502020202020204" pitchFamily="34" charset="0"/>
              </a:rPr>
              <a:t>SUPPLY CHAIN MANAGEMENT </a:t>
            </a:r>
            <a:r>
              <a:rPr lang="en-US" sz="2800" b="1" dirty="0" smtClean="0">
                <a:solidFill>
                  <a:prstClr val="black"/>
                </a:solidFill>
                <a:latin typeface="Century Gothic" panose="020B0502020202020204" pitchFamily="34" charset="0"/>
              </a:rPr>
              <a:t>DELEGATIONS REGISTER</a:t>
            </a:r>
            <a:endParaRPr lang="en-Z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4320305"/>
              </p:ext>
            </p:extLst>
          </p:nvPr>
        </p:nvGraphicFramePr>
        <p:xfrm>
          <a:off x="628650" y="1628800"/>
          <a:ext cx="7886700" cy="4261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9094">
                  <a:extLst>
                    <a:ext uri="{9D8B030D-6E8A-4147-A177-3AD203B41FA5}">
                      <a16:colId xmlns:a16="http://schemas.microsoft.com/office/drawing/2014/main" val="1659688044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5339938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13448832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004950536"/>
                    </a:ext>
                  </a:extLst>
                </a:gridCol>
                <a:gridCol w="2143150">
                  <a:extLst>
                    <a:ext uri="{9D8B030D-6E8A-4147-A177-3AD203B41FA5}">
                      <a16:colId xmlns:a16="http://schemas.microsoft.com/office/drawing/2014/main" val="2334697583"/>
                    </a:ext>
                  </a:extLst>
                </a:gridCol>
              </a:tblGrid>
              <a:tr h="40991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latin typeface="+mn-lt"/>
                        </a:rPr>
                        <a:t>Rand Value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latin typeface="+mn-lt"/>
                        </a:rPr>
                        <a:t>(VAT Included)</a:t>
                      </a:r>
                      <a:endParaRPr lang="en-ZA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latin typeface="+mn-lt"/>
                        </a:rPr>
                        <a:t>Classification </a:t>
                      </a:r>
                      <a:endParaRPr lang="en-ZA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latin typeface="+mn-lt"/>
                        </a:rPr>
                        <a:t>Authorization of purchase order</a:t>
                      </a:r>
                      <a:endParaRPr lang="en-ZA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latin typeface="+mn-lt"/>
                        </a:rPr>
                        <a:t>Evaluation</a:t>
                      </a:r>
                      <a:r>
                        <a:rPr lang="en-US" sz="1100" baseline="0" dirty="0" smtClean="0">
                          <a:latin typeface="+mn-lt"/>
                        </a:rPr>
                        <a:t> and Adjudication</a:t>
                      </a:r>
                      <a:endParaRPr lang="en-ZA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latin typeface="+mn-lt"/>
                        </a:rPr>
                        <a:t>Supporting documents required</a:t>
                      </a:r>
                      <a:endParaRPr lang="en-ZA" sz="11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0270741"/>
                  </a:ext>
                </a:extLst>
              </a:tr>
              <a:tr h="47854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1" dirty="0" smtClean="0">
                          <a:latin typeface="+mn-lt"/>
                        </a:rPr>
                        <a:t>0 – 200 </a:t>
                      </a:r>
                      <a:endParaRPr lang="en-ZA" sz="11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  <a:latin typeface="+mn-lt"/>
                        </a:rPr>
                        <a:t>Petty Cash 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  <a:latin typeface="+mn-lt"/>
                        </a:rPr>
                        <a:t>(from cashier)</a:t>
                      </a:r>
                      <a:endParaRPr lang="en-ZA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91" marR="333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Relevant manager or acting official</a:t>
                      </a:r>
                    </a:p>
                  </a:txBody>
                  <a:tcPr marL="33391" marR="333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  <a:latin typeface="+mn-lt"/>
                        </a:rPr>
                        <a:t> </a:t>
                      </a:r>
                      <a:endParaRPr lang="en-ZA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91" marR="333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  <a:latin typeface="+mn-lt"/>
                        </a:rPr>
                        <a:t>Authorised petty cash requisition form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  <a:latin typeface="+mn-lt"/>
                        </a:rPr>
                        <a:t>Cash register receipt</a:t>
                      </a:r>
                      <a:endParaRPr lang="en-ZA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91" marR="33391" marT="0" marB="0"/>
                </a:tc>
                <a:extLst>
                  <a:ext uri="{0D108BD9-81ED-4DB2-BD59-A6C34878D82A}">
                    <a16:rowId xmlns:a16="http://schemas.microsoft.com/office/drawing/2014/main" val="2337698286"/>
                  </a:ext>
                </a:extLst>
              </a:tr>
              <a:tr h="7975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1" dirty="0" smtClean="0">
                          <a:latin typeface="+mn-lt"/>
                        </a:rPr>
                        <a:t>201 – 2000</a:t>
                      </a:r>
                      <a:endParaRPr lang="en-ZA" sz="11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  <a:latin typeface="+mn-lt"/>
                        </a:rPr>
                        <a:t>No quotation required, also considered as petty cash purchase</a:t>
                      </a:r>
                      <a:endParaRPr lang="en-ZA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91" marR="333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Relevant manager or acting official</a:t>
                      </a:r>
                    </a:p>
                  </a:txBody>
                  <a:tcPr marL="33391" marR="333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  <a:latin typeface="+mn-lt"/>
                        </a:rPr>
                        <a:t> </a:t>
                      </a:r>
                      <a:endParaRPr lang="en-ZA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91" marR="3339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  <a:latin typeface="+mn-lt"/>
                        </a:rPr>
                        <a:t>Authorised requisition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  <a:latin typeface="+mn-lt"/>
                        </a:rPr>
                        <a:t>Official order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ZA" sz="1100" dirty="0">
                          <a:effectLst/>
                          <a:latin typeface="+mn-lt"/>
                        </a:rPr>
                        <a:t>Tax invoice</a:t>
                      </a:r>
                      <a:endParaRPr lang="en-ZA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391" marR="33391" marT="0" marB="0"/>
                </a:tc>
                <a:extLst>
                  <a:ext uri="{0D108BD9-81ED-4DB2-BD59-A6C34878D82A}">
                    <a16:rowId xmlns:a16="http://schemas.microsoft.com/office/drawing/2014/main" val="1666066202"/>
                  </a:ext>
                </a:extLst>
              </a:tr>
              <a:tr h="1267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2001 – 5000</a:t>
                      </a:r>
                      <a:endParaRPr lang="en-ZA" sz="11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Three verbal or written price quotations</a:t>
                      </a:r>
                      <a:endParaRPr lang="en-ZA" sz="11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Relevant Manager/ Senior Manager/ Chief Financial Officer or MM</a:t>
                      </a:r>
                      <a:endParaRPr lang="en-ZA" sz="11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Relevant Manager/ Senior Manager/ Chief Financial Officer</a:t>
                      </a:r>
                      <a:endParaRPr lang="en-ZA" sz="11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Three written quotations/proof of the request for quotations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Authorized requisition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Official order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Tax invoice 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Section 17 report if 3 written quotations could not be obtained.</a:t>
                      </a:r>
                      <a:endParaRPr lang="en-ZA" sz="11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7921208"/>
                  </a:ext>
                </a:extLst>
              </a:tr>
              <a:tr h="1267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1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5001</a:t>
                      </a:r>
                      <a:r>
                        <a:rPr lang="en-US" sz="1100" b="1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 – 30 000 </a:t>
                      </a:r>
                      <a:endParaRPr lang="en-ZA" sz="11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Three verbal or written price quotations</a:t>
                      </a:r>
                      <a:endParaRPr lang="en-ZA" sz="11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Relevant Manager/ Senior Manager/ Chief Financial Officer or MM</a:t>
                      </a:r>
                      <a:endParaRPr lang="en-ZA" sz="11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Relevant Manager/ Senior Manager/ Chief Financial Officer</a:t>
                      </a:r>
                      <a:endParaRPr lang="en-ZA" sz="11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Three written quotations/proof of the request for quotations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Authorized </a:t>
                      </a: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requisition 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Official order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Tax invoice </a:t>
                      </a: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+mn-lt"/>
                        </a:rPr>
                        <a:t>Section 17 report if 3 written quotations could not be obtained.</a:t>
                      </a:r>
                      <a:endParaRPr lang="en-ZA" sz="110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06513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8946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1724</TotalTime>
  <Words>756</Words>
  <Application>Microsoft Office PowerPoint</Application>
  <PresentationFormat>On-screen Show (4:3)</PresentationFormat>
  <Paragraphs>131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Century Gothic</vt:lpstr>
      <vt:lpstr>Times New Roman</vt:lpstr>
      <vt:lpstr>Wingdings</vt:lpstr>
      <vt:lpstr>Office Theme</vt:lpstr>
      <vt:lpstr>      </vt:lpstr>
      <vt:lpstr> LIST OF BUDGET RELATED POLICIES</vt:lpstr>
      <vt:lpstr>LIST OF BUDGET RELATED POLICIES</vt:lpstr>
      <vt:lpstr>Uniform changes made to all Budget Related Policies</vt:lpstr>
      <vt:lpstr>BUDGET RELATED POLICIES THAT WERE CHANGED re CONTENT THEREOF</vt:lpstr>
      <vt:lpstr>1.  COST CONTAINMENT POLICY</vt:lpstr>
      <vt:lpstr>2.  REIS EN VERBLYF BELEID</vt:lpstr>
      <vt:lpstr>3.  SUPPLY CHAIN MANAGEMENT POLICY</vt:lpstr>
      <vt:lpstr>4.  SUPPLY CHAIN MANAGEMENT DELEGATIONS REGISTER</vt:lpstr>
      <vt:lpstr>4.  SUPPLY CHAIN MANAGEMENT DELEGATIONS REGISTER – continue </vt:lpstr>
      <vt:lpstr>5.  TOOLS OF TRADE, CELLULAR PHONE ALLOWANCS AND DATA ALLOWANCES FOR COUNCILLORS </vt:lpstr>
      <vt:lpstr>6.  VIREMENT POLICY</vt:lpstr>
    </vt:vector>
  </TitlesOfParts>
  <Company>SKDM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TO ANC REC CENTRAL KAROO DISTRICT MUNICIPALITY</dc:title>
  <dc:creator>Elroy Martin</dc:creator>
  <cp:lastModifiedBy>Helene Jacobs</cp:lastModifiedBy>
  <cp:revision>288</cp:revision>
  <cp:lastPrinted>2019-03-25T12:51:09Z</cp:lastPrinted>
  <dcterms:created xsi:type="dcterms:W3CDTF">2015-05-22T10:00:12Z</dcterms:created>
  <dcterms:modified xsi:type="dcterms:W3CDTF">2019-03-25T13:17:14Z</dcterms:modified>
</cp:coreProperties>
</file>